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Montserrat"/>
      <p:regular r:id="rId13"/>
      <p:bold r:id="rId14"/>
      <p:italic r:id="rId15"/>
      <p:boldItalic r:id="rId16"/>
    </p:embeddedFont>
    <p:embeddedFont>
      <p:font typeface="Lato"/>
      <p:regular r:id="rId17"/>
      <p:bold r:id="rId18"/>
      <p:italic r:id="rId19"/>
      <p:boldItalic r:id="rId20"/>
    </p:embeddedFont>
    <p:embeddedFont>
      <p:font typeface="Average"/>
      <p:regular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Average-regular.fntdata"/><Relationship Id="rId13" Type="http://schemas.openxmlformats.org/officeDocument/2006/relationships/font" Target="fonts/Montserrat-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italic.fntdata"/><Relationship Id="rId14" Type="http://schemas.openxmlformats.org/officeDocument/2006/relationships/font" Target="fonts/Montserrat-bold.fntdata"/><Relationship Id="rId17" Type="http://schemas.openxmlformats.org/officeDocument/2006/relationships/font" Target="fonts/Lato-regular.fntdata"/><Relationship Id="rId16" Type="http://schemas.openxmlformats.org/officeDocument/2006/relationships/font" Target="fonts/Montserrat-boldItalic.fntdata"/><Relationship Id="rId5" Type="http://schemas.openxmlformats.org/officeDocument/2006/relationships/notesMaster" Target="notesMasters/notesMaster1.xml"/><Relationship Id="rId19" Type="http://schemas.openxmlformats.org/officeDocument/2006/relationships/font" Target="fonts/Lato-italic.fntdata"/><Relationship Id="rId6" Type="http://schemas.openxmlformats.org/officeDocument/2006/relationships/slide" Target="slides/slide1.xml"/><Relationship Id="rId18"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53565eac6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353565eac6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339200"/>
            <a:ext cx="5017500" cy="24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300"/>
              <a:t>AI Memory Contamination Detection System Analysis</a:t>
            </a:r>
            <a:endParaRPr sz="3300"/>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Benjamin Landry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extLst>
                    <a:ext uri="{A12FA001-AC4F-418D-AE19-62706E023703}">
                      <ahyp:hlinkClr val="tx"/>
                    </a:ext>
                  </a:extLst>
                </a:hlinkClick>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Contamination Sources</a:t>
            </a:r>
            <a:endParaRPr sz="1800">
              <a:solidFill>
                <a:schemeClr val="lt1"/>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ROC Curve</a:t>
            </a:r>
            <a:endParaRPr sz="1800">
              <a:solidFill>
                <a:schemeClr val="lt1"/>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6" name="Google Shape;246;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code implemented a sophisticated system for detecting and mitigating memory contamination in AI models. This is crucial for ensuring AI systems don't inadvertently reveal sensitive or proprietary information they were previously exposed to.</a:t>
            </a:r>
            <a:endParaRPr>
              <a:latin typeface="Arial"/>
              <a:ea typeface="Arial"/>
              <a:cs typeface="Arial"/>
              <a:sym typeface="Arial"/>
            </a:endParaRPr>
          </a:p>
          <a:p>
            <a:pPr indent="0" lvl="0" marL="0" rtl="0" algn="l">
              <a:spcBef>
                <a:spcPts val="1600"/>
              </a:spcBef>
              <a:spcAft>
                <a:spcPts val="0"/>
              </a:spcAft>
              <a:buNone/>
            </a:pPr>
            <a:r>
              <a:rPr lang="en-GB"/>
              <a:t>I originally hypothesized that by analyzing generated code, from StackOverflow and Reddit, instances can be identified where the model outputs information that strongly suggests memorization of sensitive data rather than genuine code generation based on a given prompt.</a:t>
            </a:r>
            <a:endParaRPr/>
          </a:p>
          <a:p>
            <a:pPr indent="0" lvl="0" marL="0" rtl="0" algn="l">
              <a:spcBef>
                <a:spcPts val="1600"/>
              </a:spcBef>
              <a:spcAft>
                <a:spcPts val="1600"/>
              </a:spcAft>
              <a:buNone/>
            </a:pPr>
            <a:r>
              <a:rPr lang="en-GB"/>
              <a:t>I ended up strictly using StackOverflow for testing data as Reddit had a lengthy process to be approved for API usage.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2" name="Google Shape;252;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3" name="Google Shape;253;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Develop and evaluate a methodology for detecting and potentially mitigating AI memory contamination in code generation</a:t>
            </a:r>
            <a:endParaRPr>
              <a:solidFill>
                <a:srgbClr val="FFFFFF"/>
              </a:solidFill>
            </a:endParaRPr>
          </a:p>
        </p:txBody>
      </p:sp>
      <p:sp>
        <p:nvSpPr>
          <p:cNvPr id="254" name="Google Shape;254;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5" name="Google Shape;255;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Analyze code snippets and natural language descriptions sourced from Stack Overflow</a:t>
            </a:r>
            <a:endParaRPr>
              <a:solidFill>
                <a:srgbClr val="FFFFFF"/>
              </a:solidFill>
            </a:endParaRPr>
          </a:p>
        </p:txBody>
      </p:sp>
      <p:sp>
        <p:nvSpPr>
          <p:cNvPr id="256" name="Google Shape;256;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7" name="Google Shape;257;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Identify </a:t>
            </a:r>
            <a:r>
              <a:rPr lang="en-GB">
                <a:solidFill>
                  <a:srgbClr val="FFFFFF"/>
                </a:solidFill>
              </a:rPr>
              <a:t>inadvertent</a:t>
            </a:r>
            <a:r>
              <a:rPr lang="en-GB">
                <a:solidFill>
                  <a:srgbClr val="FFFFFF"/>
                </a:solidFill>
              </a:rPr>
              <a:t> revelations of sensitive or private information</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63" name="Google Shape;263;p21"/>
          <p:cNvSpPr txBox="1"/>
          <p:nvPr>
            <p:ph idx="1" type="body"/>
          </p:nvPr>
        </p:nvSpPr>
        <p:spPr>
          <a:xfrm>
            <a:off x="4017900" y="1395000"/>
            <a:ext cx="4318500" cy="2353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Investigate different methods to analyze structural characteristics of generated code. Utilize a BERT model to encode both generated code descriptions and segments of the training data from Stack Overflow. </a:t>
            </a:r>
            <a:endParaRPr/>
          </a:p>
          <a:p>
            <a:pPr indent="0" lvl="0" marL="0" rtl="0" algn="l">
              <a:spcBef>
                <a:spcPts val="1600"/>
              </a:spcBef>
              <a:spcAft>
                <a:spcPts val="0"/>
              </a:spcAft>
              <a:buNone/>
            </a:pPr>
            <a:r>
              <a:rPr lang="en-GB"/>
              <a:t>Develop a technique to </a:t>
            </a:r>
            <a:r>
              <a:rPr lang="en-GB"/>
              <a:t>to analyze relations between user prompts and generated code snippets</a:t>
            </a:r>
            <a:r>
              <a:rPr lang="en-GB"/>
              <a:t> such </a:t>
            </a:r>
            <a:r>
              <a:rPr lang="en-GB"/>
              <a:t>if generated output contains sensitive information that is completely irrelevant to a user’s prompt, it hints at suspicion of memory contamination.</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2"/>
          <p:cNvSpPr txBox="1"/>
          <p:nvPr>
            <p:ph type="title"/>
          </p:nvPr>
        </p:nvSpPr>
        <p:spPr>
          <a:xfrm>
            <a:off x="1297500" y="393750"/>
            <a:ext cx="7281900" cy="78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Most “Contaminated” Sources</a:t>
            </a:r>
            <a:endParaRPr/>
          </a:p>
        </p:txBody>
      </p:sp>
      <p:sp>
        <p:nvSpPr>
          <p:cNvPr id="269" name="Google Shape;269;p22"/>
          <p:cNvSpPr txBox="1"/>
          <p:nvPr>
            <p:ph idx="1" type="body"/>
          </p:nvPr>
        </p:nvSpPr>
        <p:spPr>
          <a:xfrm>
            <a:off x="430850" y="1442575"/>
            <a:ext cx="2877300" cy="338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The system built specifically looks for key indicators of potential contamination. In other words, I used a find_contamination_sources() function that explicitly searches for those patterns.</a:t>
            </a:r>
            <a:endParaRPr sz="1100"/>
          </a:p>
          <a:p>
            <a:pPr indent="0" lvl="0" marL="0" rtl="0" algn="l">
              <a:spcBef>
                <a:spcPts val="1600"/>
              </a:spcBef>
              <a:spcAft>
                <a:spcPts val="0"/>
              </a:spcAft>
              <a:buNone/>
            </a:pPr>
            <a:r>
              <a:rPr lang="en-GB" sz="1100"/>
              <a:t>With enough time, I could have also explored using a BERT-based model that learns contamination patterns from the training data.</a:t>
            </a:r>
            <a:endParaRPr sz="1100"/>
          </a:p>
          <a:p>
            <a:pPr indent="0" lvl="0" marL="0" rtl="0" algn="l">
              <a:spcBef>
                <a:spcPts val="1600"/>
              </a:spcBef>
              <a:spcAft>
                <a:spcPts val="1600"/>
              </a:spcAft>
              <a:buNone/>
            </a:pPr>
            <a:r>
              <a:rPr lang="en-GB" sz="1100"/>
              <a:t>The system's effectiveness at identifying these contamination sources directly affects its ability to maintain proper information boundaries and prevent the AI from inadvertently sharing sensitive information it was previously exposed to.</a:t>
            </a:r>
            <a:endParaRPr sz="1100"/>
          </a:p>
        </p:txBody>
      </p:sp>
      <p:pic>
        <p:nvPicPr>
          <p:cNvPr id="270" name="Google Shape;270;p22"/>
          <p:cNvPicPr preferRelativeResize="0"/>
          <p:nvPr/>
        </p:nvPicPr>
        <p:blipFill>
          <a:blip r:embed="rId3">
            <a:alphaModFix/>
          </a:blip>
          <a:stretch>
            <a:fillRect/>
          </a:stretch>
        </p:blipFill>
        <p:spPr>
          <a:xfrm>
            <a:off x="4011900" y="1437163"/>
            <a:ext cx="4604226" cy="2269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3"/>
          <p:cNvSpPr txBox="1"/>
          <p:nvPr>
            <p:ph type="title"/>
          </p:nvPr>
        </p:nvSpPr>
        <p:spPr>
          <a:xfrm>
            <a:off x="1303625" y="381500"/>
            <a:ext cx="7281900" cy="78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ROC Curve</a:t>
            </a:r>
            <a:endParaRPr/>
          </a:p>
        </p:txBody>
      </p:sp>
      <p:sp>
        <p:nvSpPr>
          <p:cNvPr id="276" name="Google Shape;276;p23"/>
          <p:cNvSpPr txBox="1"/>
          <p:nvPr>
            <p:ph idx="1" type="body"/>
          </p:nvPr>
        </p:nvSpPr>
        <p:spPr>
          <a:xfrm>
            <a:off x="626125" y="1531675"/>
            <a:ext cx="2877300" cy="322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This ROC curve is suspiciously perfect. I am sure given the result, the system overfitted the synthetic data. </a:t>
            </a:r>
            <a:endParaRPr sz="1100"/>
          </a:p>
          <a:p>
            <a:pPr indent="0" lvl="0" marL="0" rtl="0" algn="l">
              <a:spcBef>
                <a:spcPts val="1600"/>
              </a:spcBef>
              <a:spcAft>
                <a:spcPts val="0"/>
              </a:spcAft>
              <a:buNone/>
            </a:pPr>
            <a:r>
              <a:rPr lang="en-GB" sz="1100"/>
              <a:t>Using the specific key identifiers, the classification task implemented was much too specific. Whereas real-world examples are most-likely much more subtle.</a:t>
            </a:r>
            <a:endParaRPr sz="1100"/>
          </a:p>
          <a:p>
            <a:pPr indent="0" lvl="0" marL="0" rtl="0" algn="l">
              <a:spcBef>
                <a:spcPts val="1600"/>
              </a:spcBef>
              <a:spcAft>
                <a:spcPts val="1600"/>
              </a:spcAft>
              <a:buNone/>
            </a:pPr>
            <a:r>
              <a:rPr lang="en-GB" sz="1100"/>
              <a:t>A more useful ROC curve should demonstrate some trade-offs between true and false-positive rates.</a:t>
            </a:r>
            <a:endParaRPr sz="1100"/>
          </a:p>
        </p:txBody>
      </p:sp>
      <p:pic>
        <p:nvPicPr>
          <p:cNvPr id="277" name="Google Shape;277;p23"/>
          <p:cNvPicPr preferRelativeResize="0"/>
          <p:nvPr/>
        </p:nvPicPr>
        <p:blipFill>
          <a:blip r:embed="rId3">
            <a:alphaModFix/>
          </a:blip>
          <a:stretch>
            <a:fillRect/>
          </a:stretch>
        </p:blipFill>
        <p:spPr>
          <a:xfrm>
            <a:off x="4362701" y="1280437"/>
            <a:ext cx="4146450" cy="32929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